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60" r:id="rId6"/>
    <p:sldId id="261" r:id="rId7"/>
    <p:sldId id="265" r:id="rId8"/>
    <p:sldId id="268" r:id="rId9"/>
    <p:sldId id="270" r:id="rId10"/>
    <p:sldId id="266" r:id="rId11"/>
    <p:sldId id="271" r:id="rId12"/>
    <p:sldId id="267" r:id="rId13"/>
    <p:sldId id="262" r:id="rId14"/>
    <p:sldId id="269" r:id="rId15"/>
    <p:sldId id="272" r:id="rId16"/>
    <p:sldId id="273" r:id="rId17"/>
    <p:sldId id="274" r:id="rId18"/>
    <p:sldId id="275" r:id="rId19"/>
    <p:sldId id="276" r:id="rId20"/>
    <p:sldId id="278" r:id="rId21"/>
    <p:sldId id="263" r:id="rId22"/>
    <p:sldId id="26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75080"/>
  </p:normalViewPr>
  <p:slideViewPr>
    <p:cSldViewPr snapToGrid="0" snapToObjects="1">
      <p:cViewPr varScale="1">
        <p:scale>
          <a:sx n="70" d="100"/>
          <a:sy n="70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7156-AAB2-E948-B295-6DA3CB5F850D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BADB2-4CD2-F649-9E96-8C766FE42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471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/>
              <a:t>实体型问题，答案一般是单个实体或一系列实体；</a:t>
            </a:r>
            <a:endParaRPr lang="en-US" altLang="zh-CN" sz="12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/>
              <a:t>描述型问题，答案则通常由几句话的摘要组成，一般包括“如何”或“为什么”的问题、两个或多个对象的比较问题以及询问商品的优缺点的问题等；</a:t>
            </a:r>
            <a:endParaRPr lang="en-US" altLang="zh-CN" sz="12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/>
              <a:t>对于是非型问题，答案应该是肯定的或否定的，并提供支持依据。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50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次比赛是面向军事领域的机器阅读理解比赛，类型为多文档抽取式阅读，每一个问题对应五篇文档，每篇文档上千余词，要求选手通过对文档的筛选和抽取，得到可以回答相应问题的答案片段，本次比赛除了设置一般的单答案问题，还特别地增加了多答案问题和推理型问题，无疑是增加了赛题的难度，同样地，为了体现后两种问题的重要性，官方在决赛的规则中增加了后两者问题的分数权重，权值分别为单答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，多答案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，推理类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，其中，推理型问题的难点在于需要结合至少两篇文章的相关内容，进行关联推断才能够准确得出答案。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8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206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8964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目前传统的方法基本上都采用</a:t>
            </a:r>
            <a:r>
              <a:rPr lang="en-US" altLang="zh-CN" dirty="0"/>
              <a:t>span</a:t>
            </a:r>
            <a:r>
              <a:rPr lang="zh-CN" altLang="en-US" dirty="0"/>
              <a:t>切割的方式，即从单个文档中切割出某个字符串片段来回答问题的方法。而这种</a:t>
            </a:r>
            <a:r>
              <a:rPr lang="en-US" altLang="zh-CN" dirty="0"/>
              <a:t>span</a:t>
            </a:r>
            <a:r>
              <a:rPr lang="zh-CN" altLang="en-US" dirty="0"/>
              <a:t>切割的方法对实体型问题可能具有较好的结果，但是对于是非型问题和观点型问题就不那么合适了</a:t>
            </a:r>
            <a:r>
              <a:rPr lang="en-US" altLang="zh-CN" dirty="0"/>
              <a:t>(</a:t>
            </a:r>
            <a:r>
              <a:rPr lang="zh-CN" altLang="en-US" dirty="0"/>
              <a:t>特别是当答案涉及到从几个不同文档中提取时</a:t>
            </a:r>
            <a:r>
              <a:rPr lang="en-US" altLang="zh-CN" dirty="0"/>
              <a:t>)</a:t>
            </a:r>
            <a:r>
              <a:rPr lang="zh-CN" altLang="en-US" dirty="0"/>
              <a:t>。从图中我们可以发现，数据集中描述型和是非型的问题共占了</a:t>
            </a:r>
            <a:r>
              <a:rPr lang="en-US" altLang="zh-CN" dirty="0"/>
              <a:t>68.1%</a:t>
            </a:r>
            <a:r>
              <a:rPr lang="zh-CN" altLang="en-US" dirty="0"/>
              <a:t>。因此该数据集对于目前方法来说是一个挑战，想要取得较好的结果，就要提出更加先进的模型算法。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32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DuReader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数据集共包含了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万个问题、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万个文档和超过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万个人类总结的答案。数据规模十分庞大，足够研究者做任何实验。在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DuReader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数据集中，文档平均长度为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个词，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答案的平均长度为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个词，描述答案的平均长度为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69.6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个词，并且每个问题一般对应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个文档，每个文档平均有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个段落。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64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question_id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表示问题的编号；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fact_or_opinion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表示问题是属于事实类型还是观点类型；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question_type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表示问题的大类型，属于描述型、实体型还是是非型；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表示所述问题，是一个字符串；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表示答案集合，是一个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类型，里面包含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个或多个字符串，每一个字符串表示一个答案；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表示文档集合，是一个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类型，里面包含多个字典型元素，每一个字典型元素包含一个文档的所有信息，如下，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is_selected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表示该篇文档是否包含答案，是一个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表示该篇文档的标题，是一个字符串类型，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表示该篇文档中的具体内容，是一个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类型，里面包含多个字符串，每一个字符串表示该篇文档的一个段落。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91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一些例子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969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121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建立成语词典；挖掘合适长度包含成语的段落；设计候选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词典构建：词汇来自中国成语大全包含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万个成语词条。只用了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字成语。最终每个成语在语料库至少出现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次；同义词（比如只有一个字不同）被规范化。最终数据集包含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个成语。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段落挖掘：语料来自小说、文章和互联网。为了让样本平衡，删去了那些只有高频词的段落。</a:t>
            </a:r>
            <a:r>
              <a:rPr kumimoji="1" lang="zh-CN" altLang="en-US" dirty="0"/>
              <a:t>短于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个字符的段落与下一段合并，以确保上下文适合选择答案。那些超过</a:t>
            </a:r>
            <a:r>
              <a:rPr kumimoji="1" lang="en-US" altLang="zh-CN" dirty="0"/>
              <a:t>600</a:t>
            </a:r>
            <a:r>
              <a:rPr kumimoji="1" lang="zh-CN" altLang="en-US" dirty="0"/>
              <a:t>个字的段落被废弃了。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候选筛选：随机在相似度小于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候选中随机选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个，这三个很大概率是近义词，然后在非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语料统计：、分为域内集和域外集，两者有略微不同。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4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万个预先过滤过的、高质量问题和答案，每个问题属于一个类别。总共有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个类别，其中频率达到或超过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次的类别有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数据集划分：数据去重并分成三个部分。训练集：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万；验证集：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万；测试集，数万，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935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万个预先过滤过的、高质量问题和回复。每个问题属于一个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话题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，总共有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万个各式话题，话题包罗万象。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万个原始问答中，筛选出至少获得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个点赞以上的的答案，代表了回复的内容比较不错或有趣，从而获得高质量的数据集。</a:t>
            </a:r>
          </a:p>
          <a:p>
            <a:endParaRPr kumimoji="1"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除了对每个问题对应一个话题、问题的描述、一个或多个回复外，每个回复还带有点赞数、回复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、回复者的标签。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数据集划分：数据去重并分成三个部分。训练集：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万；验证集：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万；测试集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6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2A48E-1F9A-A94E-AC01-DBE6E0E41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03224A-D4F6-2644-95B7-3DDA05548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8779C-599C-F144-A7C8-33C144D0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C21901-006F-264A-A28C-732D03C7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3EA27-1425-D64B-AD27-A00A7105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70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0C811-76D4-594B-A0C0-1AF20BCE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2E1AB0-D661-1144-ABE6-9F292E406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14F2D-9189-D74E-8EB2-54948BFD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938A8-FDE4-F144-835E-9A9FFBC0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F16F48-2A75-E041-8169-38CC81BA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0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848C73-BF36-5D49-9617-A48D2271F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B3945B-6114-1340-9673-2F59C0238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CAA30-0B63-E546-B75E-F9B61701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D2A371-A0B7-6445-B097-6B6EC989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CFFF1-5EDF-5743-A72D-A100B4E3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76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9BED3-A15D-2D4A-9476-DEB5849A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BA48B-E000-484A-BE09-5E865AAB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7BED88-0E0E-4249-A59C-FDEC24D2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C5402-7267-EA40-ADFF-F502B97B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B3D30-14F6-3B43-9054-06861A25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80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98148-18AB-664D-BE1B-249640D4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CB026-04A9-2941-AA89-EBCAD3FDF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25DFB-757E-C243-A87A-25F5DE73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BD3B5D-F11A-B04D-BF7A-899B3C5F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7B9E5-921A-764D-B9D2-67118C09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321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CC67C-3EE9-B54D-963A-D944934F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FDC3B-888F-414B-9104-176AB4C78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DBFEC-15FA-164E-9128-E1C998C4D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B3A63-4378-9744-9994-58126F43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D369C8-86DE-C641-8894-517FBA08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3FE464-7865-A146-8C64-817EB14D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43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46B86-5646-2E42-BBBC-A7B610B7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A823B0-7BB0-6542-9C08-5F4B37417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00E929-5415-C145-91F1-AAF4891B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327F00-2890-F243-ABB9-91D5B4BBC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E22D3B-4C71-A549-8653-EE40F541E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1235DE-3047-4048-B4C6-48242AEB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37E333-1AC8-6E40-AD13-36661F0C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3A8521-1D54-084A-A249-134968C3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54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85454-3E9D-0E4E-9E95-BE37ED4F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A554F7-C03D-3A4C-97C2-B51FBB25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4FED24-096B-474E-982E-5CFCD933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D5E851-AD62-DE40-9533-C5F75645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2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BBDE92-DF44-DC45-B235-3C475CF3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3A20A7-88B1-DC4F-952C-44A7E741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232C3-5E2F-6941-8756-E73C3D54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64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2EB0D-787B-6C45-ACCF-3A929996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85F3E-E079-1A4E-9035-90CDABD58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C260F2-C97A-994F-9333-A0C55F385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647E0E-2884-A246-B9A0-1EE87442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FC2CAA-1D43-2F48-A777-9E57B03BF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0D339-E7CD-254D-A526-9FEC741D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909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48AD4-CCE0-E64B-B0F2-91624677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519B6B-66E3-4B42-A2A6-4D647CE9F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46CB8B-464D-9342-A3EA-0783AB10D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C93EED-76C7-5B42-87B0-A8E8D25A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13D9-3ECE-9842-ABC2-A4243A87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2340BC-87E5-D841-9FF2-6B13A65E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92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C6DC58-49BD-204A-906B-53A85ABD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C8697-5360-1542-8B3F-A823AEE0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2889F-2385-084F-A1A3-ECCA83E34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45858-0DFF-394D-9DB7-D2A8A6A14D7A}" type="datetimeFigureOut">
              <a:rPr kumimoji="1" lang="zh-CN" altLang="en-US" smtClean="0"/>
              <a:t>2020/3/29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93090-4F12-3440-9F7B-A8B651399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7AE425-99B0-A048-9023-F1C057669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072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607.0225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7.0225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1607.0225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9-1075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9-1075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mart/nlp_chinese_corp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mart/nlp_chinese_corp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ghtmart/nlp_chinese_corpu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sci.com/home/competition/5d142d8cbb14e6002c04e14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sci.com/home/competition/5d142d8cbb14e6002c04e14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07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sci.com/home/competition/5d142d8cbb14e6002c04e14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pdata/c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1.0507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07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1.0507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07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25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25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59B1C-1DDF-EC49-9372-36F0A3A72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中文</a:t>
            </a:r>
            <a:r>
              <a:rPr kumimoji="1" lang="en-US" altLang="zh-CN" dirty="0"/>
              <a:t>MRC</a:t>
            </a:r>
            <a:r>
              <a:rPr kumimoji="1" lang="zh-CN" altLang="en-US" dirty="0"/>
              <a:t>数据集概述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433817-AB9F-4A4A-AE65-BC439B301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638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蔡杰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EEE7A4-E5D2-084E-AA5C-1A2A0D2C3A25}"/>
              </a:ext>
            </a:extLst>
          </p:cNvPr>
          <p:cNvSpPr txBox="1"/>
          <p:nvPr/>
        </p:nvSpPr>
        <p:spPr>
          <a:xfrm>
            <a:off x="2710297" y="5764741"/>
            <a:ext cx="677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数据来源：</a:t>
            </a:r>
            <a:r>
              <a:rPr kumimoji="1" lang="en-US" altLang="zh-CN" dirty="0"/>
              <a:t>https://github.com/brightmart/nlp_chinese_corpus</a:t>
            </a:r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https://www.cluebenchmarks.com/dataSet_search.html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84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94886B-9D0D-6441-B9A6-F4C40BA3D7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2"/>
              </a:rPr>
              <a:t>CMRC2018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D98842-2267-F548-BC3E-47B6DEF2EB48}"/>
              </a:ext>
            </a:extLst>
          </p:cNvPr>
          <p:cNvSpPr txBox="1"/>
          <p:nvPr/>
        </p:nvSpPr>
        <p:spPr>
          <a:xfrm>
            <a:off x="838200" y="1202267"/>
            <a:ext cx="604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类似于</a:t>
            </a:r>
            <a:r>
              <a:rPr kumimoji="1" lang="en-US" altLang="zh-CN" dirty="0"/>
              <a:t>SQuAD1.0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MRC</a:t>
            </a:r>
            <a:r>
              <a:rPr kumimoji="1" lang="zh-CN" altLang="en-US" dirty="0"/>
              <a:t>数据集，一个</a:t>
            </a:r>
            <a:r>
              <a:rPr kumimoji="1" lang="en-US" altLang="zh-CN" dirty="0"/>
              <a:t>doc</a:t>
            </a:r>
            <a:r>
              <a:rPr kumimoji="1" lang="zh-CN" altLang="en-US" dirty="0"/>
              <a:t>对应着多个问题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DE3A41-54FA-FF46-B4A3-3DBF859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257" y="1434532"/>
            <a:ext cx="8654210" cy="5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3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BEC6E7C-395B-B748-92BB-79A4A507C56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2"/>
              </a:rPr>
              <a:t>CMRC2018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0674B8-3579-6B4E-8E32-54B6605E841A}"/>
              </a:ext>
            </a:extLst>
          </p:cNvPr>
          <p:cNvSpPr txBox="1"/>
          <p:nvPr/>
        </p:nvSpPr>
        <p:spPr>
          <a:xfrm>
            <a:off x="838200" y="1219894"/>
            <a:ext cx="604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类似于</a:t>
            </a:r>
            <a:r>
              <a:rPr kumimoji="1" lang="en-US" altLang="zh-CN" dirty="0"/>
              <a:t>SQuAD1.0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MRC</a:t>
            </a:r>
            <a:r>
              <a:rPr kumimoji="1" lang="zh-CN" altLang="en-US" dirty="0"/>
              <a:t>数据集，一个</a:t>
            </a:r>
            <a:r>
              <a:rPr kumimoji="1" lang="en-US" altLang="zh-CN" dirty="0"/>
              <a:t>doc</a:t>
            </a:r>
            <a:r>
              <a:rPr kumimoji="1" lang="zh-CN" altLang="en-US" dirty="0"/>
              <a:t>对应着多个问题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833E89-52BF-4E45-B83A-D50ECF93AE5D}"/>
              </a:ext>
            </a:extLst>
          </p:cNvPr>
          <p:cNvGrpSpPr/>
          <p:nvPr/>
        </p:nvGrpSpPr>
        <p:grpSpPr>
          <a:xfrm>
            <a:off x="1820606" y="2281015"/>
            <a:ext cx="8550787" cy="4036527"/>
            <a:chOff x="2211994" y="2213282"/>
            <a:chExt cx="8550787" cy="403652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C598E96-8134-E84A-9BA9-06FB294E0073}"/>
                </a:ext>
              </a:extLst>
            </p:cNvPr>
            <p:cNvSpPr/>
            <p:nvPr/>
          </p:nvSpPr>
          <p:spPr>
            <a:xfrm>
              <a:off x="3007315" y="2736502"/>
              <a:ext cx="775546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article average len:  507.44402829796087</a:t>
              </a:r>
            </a:p>
            <a:p>
              <a:r>
                <a:rPr lang="zh-CN" altLang="en-US" sz="2800" dirty="0"/>
                <a:t>article_count:  2403</a:t>
              </a:r>
            </a:p>
            <a:p>
              <a:r>
                <a:rPr lang="zh-CN" altLang="en-US" sz="2800" dirty="0"/>
                <a:t>question_count:  10142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63B022-3D40-974E-A787-5EDBEDDE2127}"/>
                </a:ext>
              </a:extLst>
            </p:cNvPr>
            <p:cNvSpPr txBox="1"/>
            <p:nvPr/>
          </p:nvSpPr>
          <p:spPr>
            <a:xfrm>
              <a:off x="2211994" y="2213282"/>
              <a:ext cx="9492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Train</a:t>
              </a:r>
              <a:endParaRPr kumimoji="1" lang="zh-CN" altLang="en-US" sz="28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E73070-F599-7444-A9F1-4068FDFF5772}"/>
                </a:ext>
              </a:extLst>
            </p:cNvPr>
            <p:cNvSpPr txBox="1"/>
            <p:nvPr/>
          </p:nvSpPr>
          <p:spPr>
            <a:xfrm>
              <a:off x="3007315" y="4864814"/>
              <a:ext cx="494398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article average </a:t>
              </a:r>
              <a:r>
                <a:rPr kumimoji="1" lang="en-US" altLang="zh-CN" sz="2800" dirty="0" err="1"/>
                <a:t>len</a:t>
              </a:r>
              <a:r>
                <a:rPr kumimoji="1" lang="en-US" altLang="zh-CN" sz="2800" dirty="0"/>
                <a:t>: 509.543632</a:t>
              </a:r>
            </a:p>
            <a:p>
              <a:r>
                <a:rPr kumimoji="1" lang="en-US" altLang="zh-CN" sz="2800" dirty="0" err="1"/>
                <a:t>article_count</a:t>
              </a:r>
              <a:r>
                <a:rPr kumimoji="1" lang="en-US" altLang="zh-CN" sz="2800" dirty="0"/>
                <a:t>: 848</a:t>
              </a:r>
            </a:p>
            <a:p>
              <a:r>
                <a:rPr kumimoji="1" lang="en-US" altLang="zh-CN" sz="2800" dirty="0" err="1"/>
                <a:t>question_count</a:t>
              </a:r>
              <a:r>
                <a:rPr kumimoji="1" lang="en-US" altLang="zh-CN" sz="2800" dirty="0"/>
                <a:t>: 3219</a:t>
              </a:r>
              <a:endParaRPr kumimoji="1" lang="zh-CN" altLang="en-US" sz="28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E783B61-9947-7941-8067-F4EF195DEC5F}"/>
                </a:ext>
              </a:extLst>
            </p:cNvPr>
            <p:cNvSpPr txBox="1"/>
            <p:nvPr/>
          </p:nvSpPr>
          <p:spPr>
            <a:xfrm>
              <a:off x="2211994" y="4341594"/>
              <a:ext cx="7825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Dev</a:t>
              </a:r>
              <a:endParaRPr kumimoji="1"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38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94886B-9D0D-6441-B9A6-F4C40BA3D7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2"/>
              </a:rPr>
              <a:t>CMRC2019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135CB5-9CA5-0149-BE0D-FB30A51E3F25}"/>
              </a:ext>
            </a:extLst>
          </p:cNvPr>
          <p:cNvSpPr txBox="1"/>
          <p:nvPr/>
        </p:nvSpPr>
        <p:spPr>
          <a:xfrm>
            <a:off x="838200" y="1219201"/>
            <a:ext cx="994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该任务是句子级填空型阅读理解。 根据给定的一个叙事篇章以及若干个从篇章中抽取出的句子。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1D20E3-C884-724F-818C-64EFF630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3867"/>
            <a:ext cx="9111410" cy="58189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2A9B6D-7F2C-9646-AE7C-06DB69B25EE1}"/>
              </a:ext>
            </a:extLst>
          </p:cNvPr>
          <p:cNvSpPr txBox="1"/>
          <p:nvPr/>
        </p:nvSpPr>
        <p:spPr>
          <a:xfrm>
            <a:off x="8943995" y="2607734"/>
            <a:ext cx="324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article average 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: 642.768002</a:t>
            </a:r>
          </a:p>
          <a:p>
            <a:r>
              <a:rPr kumimoji="1" lang="en-US" altLang="zh-CN" dirty="0"/>
              <a:t>question average count: 10</a:t>
            </a:r>
          </a:p>
          <a:p>
            <a:r>
              <a:rPr kumimoji="1" lang="en-US" altLang="zh-CN" dirty="0"/>
              <a:t>choice average 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: 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89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EE07A-9EB4-CC4B-AD8E-7135271F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hlinkClick r:id="rId3"/>
              </a:rPr>
              <a:t>ChID: A Large-scale Chinese IDiom Dataset for Cloze Test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980EE-1ACC-1A44-9456-B88844D4E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29"/>
          </a:xfrm>
        </p:spPr>
        <p:txBody>
          <a:bodyPr/>
          <a:lstStyle/>
          <a:p>
            <a:r>
              <a:rPr lang="zh-CN" altLang="en-US" dirty="0"/>
              <a:t>首次提出了中文成语阅读理解数据集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A90640-B5CC-A444-BD24-5C80917487A6}"/>
              </a:ext>
            </a:extLst>
          </p:cNvPr>
          <p:cNvSpPr txBox="1"/>
          <p:nvPr/>
        </p:nvSpPr>
        <p:spPr>
          <a:xfrm>
            <a:off x="711200" y="6308208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chujiezheng</a:t>
            </a:r>
            <a:r>
              <a:rPr kumimoji="1" lang="en-US" altLang="zh-CN" dirty="0"/>
              <a:t>/ChID-Dataset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6E6348-5170-A840-B913-E5EAA300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566" y="1525245"/>
            <a:ext cx="9304867" cy="47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61136A-6E70-B141-8909-6788480F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12" y="1371865"/>
            <a:ext cx="9742376" cy="43513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323A11D-C257-B645-AA9C-526D391C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hlinkClick r:id="rId3"/>
              </a:rPr>
              <a:t>ChID: A Large-scale Chinese IDiom Dataset for Cloze Test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98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C6DC8DB-429E-5C4F-BE09-FF470810F589}"/>
              </a:ext>
            </a:extLst>
          </p:cNvPr>
          <p:cNvSpPr txBox="1">
            <a:spLocks/>
          </p:cNvSpPr>
          <p:nvPr/>
        </p:nvSpPr>
        <p:spPr>
          <a:xfrm>
            <a:off x="462643" y="272793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hlinkClick r:id="rId3"/>
              </a:rPr>
              <a:t>百科问答</a:t>
            </a:r>
            <a:r>
              <a:rPr lang="en-US" altLang="zh-CN" sz="3200" b="1" dirty="0">
                <a:hlinkClick r:id="rId3"/>
              </a:rPr>
              <a:t>(baike2018qa)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EF8C81-157E-6742-AF4C-D40787B5C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6" y="1083734"/>
            <a:ext cx="8269439" cy="56333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5AC8B7-E78C-EC4A-B2B1-6E5D60DD9C21}"/>
              </a:ext>
            </a:extLst>
          </p:cNvPr>
          <p:cNvSpPr txBox="1"/>
          <p:nvPr/>
        </p:nvSpPr>
        <p:spPr>
          <a:xfrm>
            <a:off x="8413005" y="161767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150</a:t>
            </a:r>
            <a:r>
              <a:rPr lang="zh-CN" altLang="en-US" dirty="0"/>
              <a:t>万个带问题类型的问答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5605A7-5016-F94B-9150-5FC221476F7D}"/>
              </a:ext>
            </a:extLst>
          </p:cNvPr>
          <p:cNvSpPr txBox="1"/>
          <p:nvPr/>
        </p:nvSpPr>
        <p:spPr>
          <a:xfrm>
            <a:off x="8413005" y="2172234"/>
            <a:ext cx="34596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每个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包含</a:t>
            </a:r>
            <a:r>
              <a:rPr kumimoji="1" lang="en-US" altLang="zh-CN" dirty="0"/>
              <a:t>id</a:t>
            </a:r>
          </a:p>
          <a:p>
            <a:r>
              <a:rPr kumimoji="1" lang="en-US" altLang="zh-CN" dirty="0"/>
              <a:t>Category</a:t>
            </a:r>
            <a:r>
              <a:rPr kumimoji="1" lang="zh-CN" altLang="en-US" dirty="0"/>
              <a:t>（分类）</a:t>
            </a:r>
            <a:endParaRPr kumimoji="1" lang="en-US" altLang="zh-CN" dirty="0"/>
          </a:p>
          <a:p>
            <a:r>
              <a:rPr kumimoji="1" lang="en-US" altLang="zh-CN" dirty="0"/>
              <a:t>Title</a:t>
            </a:r>
            <a:r>
              <a:rPr kumimoji="1" lang="zh-CN" altLang="en-US" dirty="0"/>
              <a:t>（一般是</a:t>
            </a:r>
            <a:r>
              <a:rPr kumimoji="1" lang="en-US" altLang="zh-CN" dirty="0"/>
              <a:t>desc</a:t>
            </a:r>
            <a:r>
              <a:rPr kumimoji="1" lang="zh-CN" altLang="en-US" dirty="0"/>
              <a:t>的开头部分）</a:t>
            </a:r>
            <a:endParaRPr kumimoji="1" lang="en-US" altLang="zh-CN" dirty="0"/>
          </a:p>
          <a:p>
            <a:r>
              <a:rPr kumimoji="1" lang="en-US" altLang="zh-CN" dirty="0"/>
              <a:t>Desc</a:t>
            </a:r>
            <a:r>
              <a:rPr kumimoji="1" lang="zh-CN" altLang="en-US" dirty="0"/>
              <a:t>（相当于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Answer</a:t>
            </a:r>
            <a:r>
              <a:rPr kumimoji="1" lang="zh-CN" altLang="en-US" dirty="0"/>
              <a:t>（答案）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3F71A-4A5F-6943-9457-6D79058EFA26}"/>
              </a:ext>
            </a:extLst>
          </p:cNvPr>
          <p:cNvSpPr txBox="1"/>
          <p:nvPr/>
        </p:nvSpPr>
        <p:spPr>
          <a:xfrm>
            <a:off x="8413005" y="4167664"/>
            <a:ext cx="34163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{"</a:t>
            </a:r>
            <a:r>
              <a:rPr lang="en-US" altLang="zh-CN" dirty="0" err="1"/>
              <a:t>qid</a:t>
            </a:r>
            <a:r>
              <a:rPr lang="en-US" altLang="zh-CN" dirty="0"/>
              <a:t>":&lt;</a:t>
            </a:r>
            <a:r>
              <a:rPr lang="en-US" altLang="zh-CN" dirty="0" err="1"/>
              <a:t>qid</a:t>
            </a:r>
            <a:r>
              <a:rPr lang="en-US" altLang="zh-CN" dirty="0"/>
              <a:t>&gt;,</a:t>
            </a:r>
          </a:p>
          <a:p>
            <a:r>
              <a:rPr lang="en-US" altLang="zh-CN" dirty="0"/>
              <a:t>"category":&lt;category&gt;,</a:t>
            </a:r>
          </a:p>
          <a:p>
            <a:r>
              <a:rPr lang="en-US" altLang="zh-CN" dirty="0"/>
              <a:t>"title":&lt;title&gt;,</a:t>
            </a:r>
          </a:p>
          <a:p>
            <a:r>
              <a:rPr lang="en-US" altLang="zh-CN" dirty="0"/>
              <a:t>"desc":&lt;desc&gt;,</a:t>
            </a:r>
          </a:p>
          <a:p>
            <a:r>
              <a:rPr lang="en-US" altLang="zh-CN" dirty="0"/>
              <a:t>"answer":&lt;answer&gt;} </a:t>
            </a:r>
          </a:p>
          <a:p>
            <a:r>
              <a:rPr lang="zh-CN" altLang="en-US" dirty="0"/>
              <a:t>其中，</a:t>
            </a:r>
            <a:r>
              <a:rPr lang="en-US" altLang="zh-CN" dirty="0"/>
              <a:t>category</a:t>
            </a:r>
            <a:r>
              <a:rPr lang="zh-CN" altLang="en-US" dirty="0"/>
              <a:t>是问题的类型，</a:t>
            </a:r>
            <a:endParaRPr lang="en-US" altLang="zh-CN" dirty="0"/>
          </a:p>
          <a:p>
            <a:r>
              <a:rPr lang="en-US" altLang="zh-CN" dirty="0"/>
              <a:t>title</a:t>
            </a:r>
            <a:r>
              <a:rPr lang="zh-CN" altLang="en-US" dirty="0"/>
              <a:t>是问题的标题，</a:t>
            </a:r>
            <a:r>
              <a:rPr lang="en-US" altLang="zh-CN" dirty="0"/>
              <a:t>desc</a:t>
            </a:r>
            <a:r>
              <a:rPr lang="zh-CN" altLang="en-US" dirty="0"/>
              <a:t>是问题</a:t>
            </a:r>
            <a:endParaRPr lang="en-US" altLang="zh-CN" dirty="0"/>
          </a:p>
          <a:p>
            <a:r>
              <a:rPr lang="zh-CN" altLang="en-US" dirty="0"/>
              <a:t>的描述，可以为空或与标题内容</a:t>
            </a:r>
            <a:endParaRPr lang="en-US" altLang="zh-CN" dirty="0"/>
          </a:p>
          <a:p>
            <a:r>
              <a:rPr lang="zh-CN" altLang="en-US" dirty="0"/>
              <a:t>一致。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08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87ADB-26DD-1E4E-BCA5-313D57F6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altLang="zh-CN" b="1" dirty="0">
                <a:hlinkClick r:id="rId3"/>
              </a:rPr>
              <a:t>Webtext2019zh</a:t>
            </a:r>
            <a:r>
              <a:rPr lang="zh-CN" altLang="en-US" b="1" dirty="0">
                <a:hlinkClick r:id="rId3"/>
              </a:rPr>
              <a:t>（社区问答）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817B88-5BDB-E841-8D3E-929B714AC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917" y="1260848"/>
            <a:ext cx="7680309" cy="523202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A29393-ECC9-E545-A794-2E348C790289}"/>
              </a:ext>
            </a:extLst>
          </p:cNvPr>
          <p:cNvSpPr txBox="1"/>
          <p:nvPr/>
        </p:nvSpPr>
        <p:spPr>
          <a:xfrm>
            <a:off x="7846514" y="146573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410</a:t>
            </a:r>
            <a:r>
              <a:rPr lang="zh-CN" altLang="en-US" dirty="0"/>
              <a:t>万个问答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AC3B43-EBCD-AE45-9F2A-FAF191CFD3DB}"/>
              </a:ext>
            </a:extLst>
          </p:cNvPr>
          <p:cNvSpPr txBox="1"/>
          <p:nvPr/>
        </p:nvSpPr>
        <p:spPr>
          <a:xfrm>
            <a:off x="7828226" y="2010060"/>
            <a:ext cx="451758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{"</a:t>
            </a:r>
            <a:r>
              <a:rPr lang="en-US" altLang="zh-CN" dirty="0" err="1"/>
              <a:t>qid</a:t>
            </a:r>
            <a:r>
              <a:rPr lang="en-US" altLang="zh-CN" dirty="0"/>
              <a:t>":&lt;</a:t>
            </a:r>
            <a:r>
              <a:rPr lang="en-US" altLang="zh-CN" dirty="0" err="1"/>
              <a:t>qid</a:t>
            </a:r>
            <a:r>
              <a:rPr lang="en-US" altLang="zh-CN" dirty="0"/>
              <a:t>&gt;,</a:t>
            </a:r>
          </a:p>
          <a:p>
            <a:r>
              <a:rPr lang="en-US" altLang="zh-CN" dirty="0"/>
              <a:t>"title":&lt;title&gt;,</a:t>
            </a:r>
          </a:p>
          <a:p>
            <a:r>
              <a:rPr lang="en-US" altLang="zh-CN" dirty="0"/>
              <a:t>"desc":&lt;desc&gt;,</a:t>
            </a:r>
          </a:p>
          <a:p>
            <a:r>
              <a:rPr lang="en-US" altLang="zh-CN" dirty="0"/>
              <a:t>"topic":&lt;topic&gt;,</a:t>
            </a:r>
          </a:p>
          <a:p>
            <a:r>
              <a:rPr lang="en-US" altLang="zh-CN" dirty="0"/>
              <a:t>"star":&lt;star&gt;,</a:t>
            </a:r>
          </a:p>
          <a:p>
            <a:r>
              <a:rPr lang="en-US" altLang="zh-CN" dirty="0"/>
              <a:t>"content":&lt;content&gt;, </a:t>
            </a:r>
          </a:p>
          <a:p>
            <a:r>
              <a:rPr lang="en-US" altLang="zh-CN" dirty="0"/>
              <a:t>"</a:t>
            </a:r>
            <a:r>
              <a:rPr lang="en-US" altLang="zh-CN" dirty="0" err="1"/>
              <a:t>answer_id</a:t>
            </a:r>
            <a:r>
              <a:rPr lang="en-US" altLang="zh-CN" dirty="0"/>
              <a:t>":&lt;</a:t>
            </a:r>
            <a:r>
              <a:rPr lang="en-US" altLang="zh-CN" dirty="0" err="1"/>
              <a:t>answer_id</a:t>
            </a:r>
            <a:r>
              <a:rPr lang="en-US" altLang="zh-CN" dirty="0"/>
              <a:t>&gt;,</a:t>
            </a:r>
          </a:p>
          <a:p>
            <a:r>
              <a:rPr lang="en-US" altLang="zh-CN" dirty="0"/>
              <a:t>"</a:t>
            </a:r>
            <a:r>
              <a:rPr lang="en-US" altLang="zh-CN" dirty="0" err="1"/>
              <a:t>answerer_tags</a:t>
            </a:r>
            <a:r>
              <a:rPr lang="en-US" altLang="zh-CN" dirty="0"/>
              <a:t>":&lt;</a:t>
            </a:r>
            <a:r>
              <a:rPr lang="en-US" altLang="zh-CN" dirty="0" err="1"/>
              <a:t>answerer_tags</a:t>
            </a:r>
            <a:r>
              <a:rPr lang="en-US" altLang="zh-CN" dirty="0"/>
              <a:t>&gt;} </a:t>
            </a:r>
          </a:p>
          <a:p>
            <a:r>
              <a:rPr lang="zh-CN" altLang="en-US" dirty="0"/>
              <a:t>其中，</a:t>
            </a:r>
            <a:r>
              <a:rPr lang="en-US" altLang="zh-CN" dirty="0" err="1"/>
              <a:t>qid</a:t>
            </a:r>
            <a:r>
              <a:rPr lang="zh-CN" altLang="en-US" dirty="0"/>
              <a:t>是问题的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r>
              <a:rPr lang="en-US" altLang="zh-CN" dirty="0"/>
              <a:t>title</a:t>
            </a:r>
            <a:r>
              <a:rPr lang="zh-CN" altLang="en-US" dirty="0"/>
              <a:t>是问题的标题，</a:t>
            </a:r>
            <a:endParaRPr lang="en-US" altLang="zh-CN" dirty="0"/>
          </a:p>
          <a:p>
            <a:r>
              <a:rPr lang="en-US" altLang="zh-CN" dirty="0"/>
              <a:t>desc</a:t>
            </a:r>
            <a:r>
              <a:rPr lang="zh-CN" altLang="en-US" dirty="0"/>
              <a:t>是问题的描述，可以为空；</a:t>
            </a:r>
            <a:endParaRPr lang="en-US" altLang="zh-CN" dirty="0"/>
          </a:p>
          <a:p>
            <a:r>
              <a:rPr lang="en-US" altLang="zh-CN" dirty="0"/>
              <a:t>topic</a:t>
            </a:r>
            <a:r>
              <a:rPr lang="zh-CN" altLang="en-US" dirty="0"/>
              <a:t>是问题所属的话题，</a:t>
            </a:r>
            <a:endParaRPr lang="en-US" altLang="zh-CN" dirty="0"/>
          </a:p>
          <a:p>
            <a:r>
              <a:rPr lang="en-US" altLang="zh-CN" dirty="0"/>
              <a:t>star</a:t>
            </a:r>
            <a:r>
              <a:rPr lang="zh-CN" altLang="en-US" dirty="0"/>
              <a:t>是该回复的点赞个数， </a:t>
            </a:r>
            <a:endParaRPr lang="en-US" altLang="zh-CN" dirty="0"/>
          </a:p>
          <a:p>
            <a:r>
              <a:rPr lang="en-US" altLang="zh-CN" dirty="0"/>
              <a:t>content</a:t>
            </a:r>
            <a:r>
              <a:rPr lang="zh-CN" altLang="en-US" dirty="0"/>
              <a:t>是回复的内容，</a:t>
            </a:r>
            <a:endParaRPr lang="en-US" altLang="zh-CN" dirty="0"/>
          </a:p>
          <a:p>
            <a:r>
              <a:rPr lang="en-US" altLang="zh-CN" dirty="0" err="1"/>
              <a:t>answer_id</a:t>
            </a:r>
            <a:r>
              <a:rPr lang="zh-CN" altLang="en-US" dirty="0"/>
              <a:t>是回复的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 err="1"/>
              <a:t>answerer_tags</a:t>
            </a:r>
            <a:r>
              <a:rPr lang="zh-CN" altLang="en-US" dirty="0"/>
              <a:t>是回复者所携带的标签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23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806FC-2BFD-7243-B29B-25D19423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）构建百科类问答：输入一个问题，构建检索系统得到一个回复或生产一个回复；或根据相关关键词从社区问答库中筛选出你相关的领域数据 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）训练话题预测模型：输入一个问题</a:t>
            </a:r>
            <a:r>
              <a:rPr lang="en-US" altLang="zh-CN" sz="2400" dirty="0"/>
              <a:t>(</a:t>
            </a:r>
            <a:r>
              <a:rPr lang="zh-CN" altLang="en-US" sz="2400" dirty="0"/>
              <a:t>和或描述</a:t>
            </a:r>
            <a:r>
              <a:rPr lang="en-US" altLang="zh-CN" sz="2400" dirty="0"/>
              <a:t>)</a:t>
            </a:r>
            <a:r>
              <a:rPr lang="zh-CN" altLang="en-US" sz="2400" dirty="0"/>
              <a:t>，预测属于话题。 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）训练社区问答</a:t>
            </a:r>
            <a:r>
              <a:rPr lang="en-US" altLang="zh-CN" sz="2400" dirty="0"/>
              <a:t>(</a:t>
            </a:r>
            <a:r>
              <a:rPr lang="en-US" altLang="zh-CN" sz="2400" dirty="0" err="1"/>
              <a:t>cQA</a:t>
            </a:r>
            <a:r>
              <a:rPr lang="en-US" altLang="zh-CN" sz="2400" dirty="0"/>
              <a:t>)</a:t>
            </a:r>
            <a:r>
              <a:rPr lang="zh-CN" altLang="en-US" sz="2400" dirty="0"/>
              <a:t>系统：针对一问多答的场景，输入一个问题，找到最相关的问题，在这个基础上基于不同答案回复的质量、 问题与答案的相关性，找到最好的答案。 </a:t>
            </a:r>
            <a:endParaRPr lang="en-US" altLang="zh-CN" sz="2400" dirty="0"/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）做为通用中文语料，做大模型预训练的语料或训练词向量。其中类别信息也比较有用，可以用于做监督训练，从而构建更好句子表示的模型、句子相似性任务等。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 dirty="0"/>
              <a:t>）结合点赞数量这一额外信息，预测回复的受欢迎程度或训练答案评分系统。</a:t>
            </a:r>
            <a:endParaRPr kumimoji="1" lang="zh-CN" altLang="en-US" sz="24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458B924-FABA-D044-BF8B-BFE3AF75F07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hlinkClick r:id="rId2"/>
              </a:rPr>
              <a:t>Webtext2019zh</a:t>
            </a:r>
            <a:r>
              <a:rPr lang="zh-CN" altLang="en-US" b="1">
                <a:hlinkClick r:id="rId2"/>
              </a:rPr>
              <a:t>（社区问答）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51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8D8F0-D1FB-2641-8856-C76DDE87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0918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hlinkClick r:id="rId3"/>
              </a:rPr>
              <a:t>莱斯杯：全国第二届“军事智能机器阅读”挑战赛</a:t>
            </a:r>
            <a:endParaRPr kumimoji="1"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9E36504-7EF7-324B-9BC3-5F4BB3D1B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746504"/>
            <a:ext cx="10515600" cy="336499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D62220B-E8D2-9B46-9A13-BBC9F5068C73}"/>
              </a:ext>
            </a:extLst>
          </p:cNvPr>
          <p:cNvSpPr txBox="1"/>
          <p:nvPr/>
        </p:nvSpPr>
        <p:spPr>
          <a:xfrm>
            <a:off x="838200" y="541098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多文档抽取式阅读，每一个问题对应五篇文档，每篇文档上千余词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C0CDFB-829E-3B43-B79A-7B7E9CF22C80}"/>
              </a:ext>
            </a:extLst>
          </p:cNvPr>
          <p:cNvSpPr txBox="1"/>
          <p:nvPr/>
        </p:nvSpPr>
        <p:spPr>
          <a:xfrm>
            <a:off x="859536" y="608990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单答案问题，多答案问题和推理型问题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245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8D8F0-D1FB-2641-8856-C76DDE87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0918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hlinkClick r:id="rId3"/>
              </a:rPr>
              <a:t>莱斯杯：全国第二届“军事智能机器阅读”挑战赛</a:t>
            </a:r>
            <a:endParaRPr kumimoji="1"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3F1CE8-7AA7-C049-A710-9D3FAE79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56" y="1872996"/>
            <a:ext cx="4549648" cy="34122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0DBB8C-32AF-CF40-A64F-5CEE8A580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528" y="1834896"/>
            <a:ext cx="4549648" cy="341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4F9CD-C45D-E048-B70D-077AA53CD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662"/>
            <a:ext cx="10515600" cy="23191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1800" u="sng" dirty="0"/>
              <a:t>Baidu</a:t>
            </a:r>
            <a:r>
              <a:rPr kumimoji="1" lang="zh-CN" altLang="en-US" sz="1800" u="sng" dirty="0"/>
              <a:t>发布的</a:t>
            </a:r>
            <a:r>
              <a:rPr kumimoji="1" lang="en-US" altLang="zh-CN" sz="1800" u="sng" dirty="0"/>
              <a:t>MRC</a:t>
            </a:r>
            <a:r>
              <a:rPr kumimoji="1" lang="zh-CN" altLang="en-US" sz="1800" u="sng" dirty="0"/>
              <a:t>数据集</a:t>
            </a:r>
            <a:endParaRPr kumimoji="1" lang="en-US" altLang="zh-CN" sz="1800" u="sng" dirty="0"/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Source</a:t>
            </a:r>
            <a:r>
              <a:rPr lang="zh-CN" altLang="en-US" sz="1800" b="1" dirty="0"/>
              <a:t>：</a:t>
            </a:r>
            <a:r>
              <a:rPr lang="en-US" altLang="zh-CN" sz="1800" dirty="0"/>
              <a:t>Query</a:t>
            </a:r>
            <a:r>
              <a:rPr lang="zh-CN" altLang="en-US" sz="1800" dirty="0"/>
              <a:t>和</a:t>
            </a:r>
            <a:r>
              <a:rPr lang="en-US" altLang="zh-CN" sz="1800" dirty="0"/>
              <a:t>Document</a:t>
            </a:r>
            <a:r>
              <a:rPr lang="zh-CN" altLang="en-US" sz="1800" dirty="0"/>
              <a:t>来源百度搜索和百度知道。</a:t>
            </a:r>
            <a:r>
              <a:rPr lang="en-US" altLang="zh-CN" sz="1800" dirty="0"/>
              <a:t>Answer</a:t>
            </a:r>
            <a:r>
              <a:rPr lang="zh-CN" altLang="en-US" sz="1800" dirty="0"/>
              <a:t>是人工手动生成。</a:t>
            </a:r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Query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Type</a:t>
            </a:r>
            <a:r>
              <a:rPr lang="zh-CN" altLang="en-US" sz="1800" b="1" dirty="0"/>
              <a:t>：</a:t>
            </a:r>
            <a:r>
              <a:rPr lang="zh-CN" altLang="en-US" sz="1800" dirty="0"/>
              <a:t>实体型（</a:t>
            </a:r>
            <a:r>
              <a:rPr lang="en-US" altLang="zh-CN" sz="1800" dirty="0"/>
              <a:t>Entity</a:t>
            </a:r>
            <a:r>
              <a:rPr lang="zh-CN" altLang="en-US" sz="1800" dirty="0"/>
              <a:t>）、描述型（</a:t>
            </a:r>
            <a:r>
              <a:rPr lang="en-US" altLang="zh-CN" sz="1800" dirty="0"/>
              <a:t>Description</a:t>
            </a:r>
            <a:r>
              <a:rPr lang="zh-CN" altLang="en-US" sz="1800" dirty="0"/>
              <a:t>）和是非型（</a:t>
            </a:r>
            <a:r>
              <a:rPr lang="en-US" altLang="zh-CN" sz="1800" dirty="0"/>
              <a:t>Yes/No</a:t>
            </a:r>
            <a:r>
              <a:rPr lang="zh-CN" altLang="en-US" sz="1800" dirty="0"/>
              <a:t>），其中每种类型还分为事实性（</a:t>
            </a:r>
            <a:r>
              <a:rPr lang="en-US" altLang="zh-CN" sz="1800" dirty="0"/>
              <a:t>Fact</a:t>
            </a:r>
            <a:r>
              <a:rPr lang="zh-CN" altLang="en-US" sz="1800" dirty="0"/>
              <a:t>）和观点型（</a:t>
            </a:r>
            <a:r>
              <a:rPr lang="en-US" altLang="zh-CN" sz="1800" dirty="0"/>
              <a:t>Opinion</a:t>
            </a:r>
            <a:r>
              <a:rPr lang="zh-CN" altLang="en-US" sz="1800" dirty="0"/>
              <a:t>）。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807DED3-05DA-F443-97AB-BF23F896017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>
                <a:hlinkClick r:id="rId3"/>
              </a:rPr>
              <a:t>DuReader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D7E5780-9F2F-CE45-A247-19EB408C2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" y="2975309"/>
            <a:ext cx="10946296" cy="33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68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8D8F0-D1FB-2641-8856-C76DDE87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0918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hlinkClick r:id="rId3"/>
              </a:rPr>
              <a:t>莱斯杯：全国第二届“军事智能机器阅读”挑战赛</a:t>
            </a:r>
            <a:endParaRPr kumimoji="1"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32B431-069E-914E-AE85-73A4EE5717E7}"/>
              </a:ext>
            </a:extLst>
          </p:cNvPr>
          <p:cNvSpPr txBox="1"/>
          <p:nvPr/>
        </p:nvSpPr>
        <p:spPr>
          <a:xfrm>
            <a:off x="676656" y="1261872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Rank1</a:t>
            </a:r>
            <a:r>
              <a:rPr lang="zh-CN" altLang="en-US" sz="2400" b="1" dirty="0"/>
              <a:t>分享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8F1D28-2844-AF4C-A722-C53A77C6EF46}"/>
              </a:ext>
            </a:extLst>
          </p:cNvPr>
          <p:cNvSpPr txBox="1"/>
          <p:nvPr/>
        </p:nvSpPr>
        <p:spPr>
          <a:xfrm>
            <a:off x="676656" y="1989365"/>
            <a:ext cx="11380038" cy="88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一、对于每一条问题，需要从长篇幅的文档里找到与该问题相关的片段，这一阶段采取</a:t>
            </a:r>
            <a:r>
              <a:rPr lang="en-US" altLang="zh-CN" b="1" dirty="0"/>
              <a:t>bm25</a:t>
            </a:r>
            <a:r>
              <a:rPr lang="zh-CN" altLang="en-US" b="1" dirty="0"/>
              <a:t>算法，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分别检索了长度为</a:t>
            </a:r>
            <a:r>
              <a:rPr lang="en-US" altLang="zh-CN" b="1" dirty="0"/>
              <a:t>2000</a:t>
            </a:r>
            <a:r>
              <a:rPr lang="zh-CN" altLang="en-US" b="1" dirty="0"/>
              <a:t>、</a:t>
            </a:r>
            <a:r>
              <a:rPr lang="en-US" altLang="zh-CN" b="1" dirty="0"/>
              <a:t>3000</a:t>
            </a:r>
            <a:r>
              <a:rPr lang="zh-CN" altLang="en-US" b="1" dirty="0"/>
              <a:t>、</a:t>
            </a:r>
            <a:r>
              <a:rPr lang="en-US" altLang="zh-CN" b="1" dirty="0"/>
              <a:t>4000</a:t>
            </a:r>
            <a:r>
              <a:rPr lang="zh-CN" altLang="en-US" b="1" dirty="0"/>
              <a:t>个字的相关段落，用以后续的阅读，答案召回分别达到</a:t>
            </a:r>
            <a:r>
              <a:rPr lang="en-US" altLang="zh-CN" b="1" dirty="0"/>
              <a:t>94%</a:t>
            </a:r>
            <a:r>
              <a:rPr lang="zh-CN" altLang="en-US" b="1" dirty="0"/>
              <a:t>、</a:t>
            </a:r>
            <a:r>
              <a:rPr lang="en-US" altLang="zh-CN" b="1" dirty="0"/>
              <a:t>97%</a:t>
            </a:r>
            <a:r>
              <a:rPr lang="zh-CN" altLang="en-US" b="1" dirty="0"/>
              <a:t>、</a:t>
            </a:r>
            <a:r>
              <a:rPr lang="en-US" altLang="zh-CN" b="1" dirty="0"/>
              <a:t>99%</a:t>
            </a:r>
            <a:r>
              <a:rPr lang="zh-CN" altLang="en-US" b="1" dirty="0"/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5D56D8-2176-304D-A412-B651D8127A0C}"/>
              </a:ext>
            </a:extLst>
          </p:cNvPr>
          <p:cNvSpPr txBox="1"/>
          <p:nvPr/>
        </p:nvSpPr>
        <p:spPr>
          <a:xfrm>
            <a:off x="676656" y="2969703"/>
            <a:ext cx="11354390" cy="881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二、针对推理问题，我们设计了两阶段阅读的方法，简单来说就是：提取子问题</a:t>
            </a:r>
            <a:r>
              <a:rPr lang="en-US" altLang="zh-CN" b="1" dirty="0"/>
              <a:t>-&gt;</a:t>
            </a:r>
            <a:r>
              <a:rPr lang="zh-CN" altLang="en-US" b="1" dirty="0"/>
              <a:t>回答子问题得到桥接实体</a:t>
            </a:r>
            <a:r>
              <a:rPr lang="en-US" altLang="zh-CN" b="1" dirty="0"/>
              <a:t>-&gt;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实体替换子问题重构新问题</a:t>
            </a:r>
            <a:r>
              <a:rPr lang="en-US" altLang="zh-CN" b="1" dirty="0"/>
              <a:t>-&gt;</a:t>
            </a:r>
            <a:r>
              <a:rPr lang="zh-CN" altLang="en-US" b="1" dirty="0"/>
              <a:t>回答新问题，这一过程，需要两次阅读。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6B3995-DBE9-F141-BA16-20888B9EFBA9}"/>
              </a:ext>
            </a:extLst>
          </p:cNvPr>
          <p:cNvSpPr txBox="1"/>
          <p:nvPr/>
        </p:nvSpPr>
        <p:spPr>
          <a:xfrm>
            <a:off x="676656" y="3949977"/>
            <a:ext cx="11033790" cy="1296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三、在多答案问题中，有一部分问题可以分解为两个子问题，这样的问题一般具有两个“？”的显著特征，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针对这样的问题，我们将该问题以第一个问号为分界点切开，利用数据中所给的</a:t>
            </a:r>
            <a:r>
              <a:rPr lang="en-US" altLang="zh-CN" b="1" dirty="0"/>
              <a:t>keyword</a:t>
            </a:r>
            <a:r>
              <a:rPr lang="zh-CN" altLang="en-US" b="1" dirty="0"/>
              <a:t>标签，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识别前一部分问题的核心实体，与后一部分问题拼接，避免实体信息损失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A46852-E257-3347-9636-EE65054D88AF}"/>
              </a:ext>
            </a:extLst>
          </p:cNvPr>
          <p:cNvSpPr txBox="1"/>
          <p:nvPr/>
        </p:nvSpPr>
        <p:spPr>
          <a:xfrm>
            <a:off x="676656" y="5345749"/>
            <a:ext cx="9733755" cy="1712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四、还有一部分多答案问题，无法像上一步那样分解，我们采取多读一次的策略，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即：把第一次阅读的答案从文档中</a:t>
            </a:r>
            <a:r>
              <a:rPr lang="en-US" altLang="zh-CN" b="1" dirty="0"/>
              <a:t>mask</a:t>
            </a:r>
            <a:r>
              <a:rPr lang="zh-CN" altLang="en-US" b="1" dirty="0"/>
              <a:t>掉，再送入阅读器阅读，最后将两次阅读的结果拼接，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得到最终答案，该过程中通过调整参数，得到分数最高的答案数量为</a:t>
            </a:r>
            <a:r>
              <a:rPr lang="en-US" altLang="zh-CN" b="1" dirty="0"/>
              <a:t>2</a:t>
            </a:r>
            <a:r>
              <a:rPr lang="zh-CN" altLang="en-US" b="1" dirty="0"/>
              <a:t>，所以做了两次阅读。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03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F0373-66E4-D843-B903-9898AA0F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26F411-7F20-554A-8F8B-71B4FB1D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hlinkClick r:id="rId2"/>
              </a:rPr>
              <a:t>C^3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84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157D1-8BF8-EA47-9D50-8150A888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Delta Reading Comprehension Dataset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zh-CN" altLang="en-US" sz="2800" dirty="0"/>
              <a:t>繁体中文</a:t>
            </a:r>
            <a:r>
              <a:rPr lang="en-US" altLang="zh-CN" sz="2800" dirty="0"/>
              <a:t>)</a:t>
            </a:r>
            <a:endParaRPr kumimoji="1" lang="zh-CN" altLang="en-US" sz="2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553D55-A832-6148-8238-75EDA0900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49" y="1168400"/>
            <a:ext cx="3862137" cy="500856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146CB6-7F0C-B14B-865D-00C82140980F}"/>
              </a:ext>
            </a:extLst>
          </p:cNvPr>
          <p:cNvSpPr txBox="1"/>
          <p:nvPr/>
        </p:nvSpPr>
        <p:spPr>
          <a:xfrm>
            <a:off x="4378278" y="2791606"/>
            <a:ext cx="7234673" cy="881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Delta</a:t>
            </a:r>
            <a:r>
              <a:rPr kumimoji="1" lang="zh-CN" altLang="en-US" dirty="0"/>
              <a:t>阅读理解数据集</a:t>
            </a:r>
            <a:r>
              <a:rPr kumimoji="1" lang="en-US" altLang="zh-CN" dirty="0"/>
              <a:t>(DRCD)</a:t>
            </a:r>
            <a:r>
              <a:rPr kumimoji="1" lang="zh-CN" altLang="en-US" dirty="0"/>
              <a:t>是一个类似于</a:t>
            </a:r>
            <a:r>
              <a:rPr kumimoji="1" lang="en-US" altLang="zh-CN" dirty="0" err="1"/>
              <a:t>SQuAD</a:t>
            </a:r>
            <a:r>
              <a:rPr kumimoji="1" lang="zh-CN" altLang="en-US" dirty="0"/>
              <a:t>的阅读理解数据集，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包含来自维基百科</a:t>
            </a:r>
            <a:r>
              <a:rPr kumimoji="1" lang="en-US" altLang="zh-CN" dirty="0"/>
              <a:t>2108</a:t>
            </a:r>
            <a:r>
              <a:rPr kumimoji="1" lang="zh-CN" altLang="en-US" dirty="0"/>
              <a:t>篇文章的</a:t>
            </a:r>
            <a:r>
              <a:rPr kumimoji="1" lang="en-US" altLang="zh-CN" dirty="0"/>
              <a:t>1014</a:t>
            </a:r>
            <a:r>
              <a:rPr kumimoji="1" lang="zh-CN" altLang="en-US" dirty="0"/>
              <a:t>个段落的</a:t>
            </a:r>
            <a:r>
              <a:rPr kumimoji="1" lang="en-US" altLang="zh-CN" dirty="0"/>
              <a:t>30000</a:t>
            </a:r>
            <a:r>
              <a:rPr kumimoji="1" lang="zh-CN" altLang="en-US" dirty="0"/>
              <a:t>多个问题。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920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467E6-3A44-C749-A64F-14849F02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各类型问题在数据集中所占比重如图所示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26C91F-3A02-514C-A1B9-8B844F6D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57" y="2366335"/>
            <a:ext cx="7390885" cy="259946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B70C944-732F-9545-86E8-C159C3F7E8F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>
                <a:hlinkClick r:id="rId4"/>
              </a:rPr>
              <a:t>DuReader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97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54F05-510B-7C47-B895-6D690586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53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hlinkClick r:id="rId3"/>
              </a:rPr>
              <a:t>DuReader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043093-96A0-7044-95DB-3C3F436CF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3575" y="1623774"/>
            <a:ext cx="8324850" cy="272980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D5E83A-E103-BC45-9239-81882E08D5B8}"/>
              </a:ext>
            </a:extLst>
          </p:cNvPr>
          <p:cNvSpPr txBox="1"/>
          <p:nvPr/>
        </p:nvSpPr>
        <p:spPr>
          <a:xfrm>
            <a:off x="838200" y="1010260"/>
            <a:ext cx="1020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DuReader 2.0</a:t>
            </a:r>
            <a:r>
              <a:rPr kumimoji="1" lang="zh-CN" altLang="en-US" dirty="0"/>
              <a:t>版包含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万个问题、</a:t>
            </a:r>
            <a:r>
              <a:rPr kumimoji="1" lang="en-US" altLang="zh-CN" dirty="0"/>
              <a:t>140</a:t>
            </a:r>
            <a:r>
              <a:rPr kumimoji="1" lang="zh-CN" altLang="en-US" dirty="0"/>
              <a:t>万份证据文件和</a:t>
            </a:r>
            <a:r>
              <a:rPr kumimoji="1" lang="en-US" altLang="zh-CN" dirty="0"/>
              <a:t>66</a:t>
            </a:r>
            <a:r>
              <a:rPr kumimoji="1" lang="zh-CN" altLang="en-US" dirty="0"/>
              <a:t>万份人工生成的答案。</a:t>
            </a:r>
          </a:p>
          <a:p>
            <a:r>
              <a:rPr kumimoji="1" lang="zh-CN" altLang="en-US" dirty="0"/>
              <a:t>数据集中有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种问题类型。下面是每个问题类型的数据统计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7999E9-4F77-8044-BE6E-2C0F28A3A868}"/>
              </a:ext>
            </a:extLst>
          </p:cNvPr>
          <p:cNvSpPr txBox="1"/>
          <p:nvPr/>
        </p:nvSpPr>
        <p:spPr>
          <a:xfrm>
            <a:off x="1022350" y="4494653"/>
            <a:ext cx="55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预处理包括分词、最佳匹配段定位、答案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定位。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5BCECC-30A3-AB4B-A254-BFE36032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76" y="4905096"/>
            <a:ext cx="10147300" cy="18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2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B498017-67ED-AB45-B689-35D92F9D9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6200" y="980662"/>
            <a:ext cx="6959600" cy="5603157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8AE9EB4-1D35-B849-AE4F-3F1E04D253E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hlinkClick r:id="rId4"/>
              </a:rPr>
              <a:t>DuReader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CBC31-6178-F24E-BC58-74BA17963862}"/>
              </a:ext>
            </a:extLst>
          </p:cNvPr>
          <p:cNvSpPr txBox="1"/>
          <p:nvPr/>
        </p:nvSpPr>
        <p:spPr>
          <a:xfrm>
            <a:off x="838200" y="6492874"/>
            <a:ext cx="104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机器阅读理解之</a:t>
            </a:r>
            <a:r>
              <a:rPr lang="en-US" altLang="zh-CN" dirty="0"/>
              <a:t>DuReader</a:t>
            </a:r>
            <a:r>
              <a:rPr lang="zh-CN" altLang="en-US" dirty="0"/>
              <a:t>数据集描述 </a:t>
            </a:r>
            <a:r>
              <a:rPr lang="en-US" altLang="zh-CN" dirty="0"/>
              <a:t>- </a:t>
            </a:r>
            <a:r>
              <a:rPr lang="zh-CN" altLang="en-US" dirty="0"/>
              <a:t>刘聪</a:t>
            </a:r>
            <a:r>
              <a:rPr lang="en-US" altLang="zh-CN" dirty="0"/>
              <a:t>NLP</a:t>
            </a:r>
            <a:r>
              <a:rPr lang="zh-CN" altLang="en-US" dirty="0"/>
              <a:t>的文章 </a:t>
            </a:r>
            <a:r>
              <a:rPr lang="en-US" altLang="zh-CN" dirty="0"/>
              <a:t>- </a:t>
            </a:r>
            <a:r>
              <a:rPr lang="zh-CN" altLang="en-US" dirty="0"/>
              <a:t>知乎 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/p/75514130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74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A63BC4D-ED1C-2C4C-86AD-0C199331766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hlinkClick r:id="rId3"/>
              </a:rPr>
              <a:t>DuReader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8F6FA-F1B9-E54B-94EC-810BA1F6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17" y="1009982"/>
            <a:ext cx="8678566" cy="58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94886B-9D0D-6441-B9A6-F4C40BA3D7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3"/>
              </a:rPr>
              <a:t>CMRC2017</a:t>
            </a:r>
            <a:endParaRPr kumimoji="1" lang="zh-CN" altLang="en-US" sz="3200" dirty="0">
              <a:latin typeface="+mj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C0CD2-6E60-834D-974B-E58FB2D63D44}"/>
              </a:ext>
            </a:extLst>
          </p:cNvPr>
          <p:cNvGrpSpPr/>
          <p:nvPr/>
        </p:nvGrpSpPr>
        <p:grpSpPr>
          <a:xfrm>
            <a:off x="10177657" y="1083734"/>
            <a:ext cx="1968500" cy="2540000"/>
            <a:chOff x="5687483" y="2082800"/>
            <a:chExt cx="1968500" cy="2540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73BEEAB-7DCA-EB48-B5D4-BDA58C78E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483" y="2641600"/>
              <a:ext cx="1968500" cy="19812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FC10BF-3B55-1F4F-836C-1B8E864D910A}"/>
                </a:ext>
              </a:extLst>
            </p:cNvPr>
            <p:cNvSpPr txBox="1"/>
            <p:nvPr/>
          </p:nvSpPr>
          <p:spPr>
            <a:xfrm>
              <a:off x="5842000" y="2082800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Train.answer</a:t>
              </a:r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4755530-1C89-0F44-89D0-C9A54405ED15}"/>
              </a:ext>
            </a:extLst>
          </p:cNvPr>
          <p:cNvGrpSpPr/>
          <p:nvPr/>
        </p:nvGrpSpPr>
        <p:grpSpPr>
          <a:xfrm>
            <a:off x="0" y="1009078"/>
            <a:ext cx="9918700" cy="4839844"/>
            <a:chOff x="0" y="1591733"/>
            <a:chExt cx="9918700" cy="483984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C0785C-A305-FB47-8B4E-4CC867E1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150533"/>
              <a:ext cx="9918700" cy="428104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7AB6D36-6C3F-BB4E-8E44-FEF64A7D70AE}"/>
                </a:ext>
              </a:extLst>
            </p:cNvPr>
            <p:cNvSpPr txBox="1"/>
            <p:nvPr/>
          </p:nvSpPr>
          <p:spPr>
            <a:xfrm>
              <a:off x="3171570" y="1591733"/>
              <a:ext cx="175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Train.doc_query</a:t>
              </a:r>
              <a:endParaRPr kumimoji="1" lang="en-US" altLang="zh-CN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89A8335-3722-B845-BD1E-7200F118F775}"/>
              </a:ext>
            </a:extLst>
          </p:cNvPr>
          <p:cNvSpPr txBox="1"/>
          <p:nvPr/>
        </p:nvSpPr>
        <p:spPr>
          <a:xfrm>
            <a:off x="4050977" y="60992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完型填空类型的问答</a:t>
            </a:r>
          </a:p>
        </p:txBody>
      </p:sp>
    </p:spTree>
    <p:extLst>
      <p:ext uri="{BB962C8B-B14F-4D97-AF65-F5344CB8AC3E}">
        <p14:creationId xmlns:p14="http://schemas.microsoft.com/office/powerpoint/2010/main" val="381072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A6A9D3-66DE-E14E-8F64-DD7D9A0F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10" y="443867"/>
            <a:ext cx="9746579" cy="59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0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46E9950-D1CA-0A4B-AC7C-222DA697C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93" y="1453092"/>
            <a:ext cx="9631613" cy="43513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7CFCDB9-9582-DC4A-A60C-4BDA9E8B7E0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3"/>
              </a:rPr>
              <a:t>CMRC2017</a:t>
            </a:r>
            <a:endParaRPr kumimoji="1" lang="zh-CN" altLang="en-US" sz="3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755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11160</TotalTime>
  <Words>2199</Words>
  <Application>Microsoft Macintosh PowerPoint</Application>
  <PresentationFormat>宽屏</PresentationFormat>
  <Paragraphs>141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中文MRC数据集概述</vt:lpstr>
      <vt:lpstr>PowerPoint 演示文稿</vt:lpstr>
      <vt:lpstr>PowerPoint 演示文稿</vt:lpstr>
      <vt:lpstr>DuReader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ChID: A Large-scale Chinese IDiom Dataset for Cloze Test </vt:lpstr>
      <vt:lpstr>ChID: A Large-scale Chinese IDiom Dataset for Cloze Test </vt:lpstr>
      <vt:lpstr>PowerPoint 演示文稿</vt:lpstr>
      <vt:lpstr>Webtext2019zh（社区问答）</vt:lpstr>
      <vt:lpstr>PowerPoint 演示文稿</vt:lpstr>
      <vt:lpstr>莱斯杯：全国第二届“军事智能机器阅读”挑战赛</vt:lpstr>
      <vt:lpstr>莱斯杯：全国第二届“军事智能机器阅读”挑战赛</vt:lpstr>
      <vt:lpstr>莱斯杯：全国第二届“军事智能机器阅读”挑战赛</vt:lpstr>
      <vt:lpstr>C^3</vt:lpstr>
      <vt:lpstr>Delta Reading Comprehension Dataset (繁体中文)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中文MRC数据集概述</dc:title>
  <dc:creator>Jie Cai</dc:creator>
  <cp:lastModifiedBy>Jie Cai</cp:lastModifiedBy>
  <cp:revision>31</cp:revision>
  <dcterms:created xsi:type="dcterms:W3CDTF">2020-03-17T14:04:28Z</dcterms:created>
  <dcterms:modified xsi:type="dcterms:W3CDTF">2020-03-29T03:40:04Z</dcterms:modified>
</cp:coreProperties>
</file>